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oppins Light"/>
      <p:regular r:id="rId17"/>
    </p:embeddedFont>
    <p:embeddedFont>
      <p:font typeface="Poppins Light"/>
      <p:regular r:id="rId18"/>
    </p:embeddedFont>
    <p:embeddedFont>
      <p:font typeface="Poppins Light"/>
      <p:regular r:id="rId19"/>
    </p:embeddedFont>
    <p:embeddedFont>
      <p:font typeface="Poppins Light"/>
      <p:regular r:id="rId20"/>
    </p:embeddedFont>
    <p:embeddedFont>
      <p:font typeface="Roboto Light"/>
      <p:regular r:id="rId21"/>
    </p:embeddedFont>
    <p:embeddedFont>
      <p:font typeface="Roboto Light"/>
      <p:regular r:id="rId22"/>
    </p:embeddedFont>
    <p:embeddedFont>
      <p:font typeface="Roboto Light"/>
      <p:regular r:id="rId23"/>
    </p:embeddedFont>
    <p:embeddedFont>
      <p:font typeface="Roboto Light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svg>
</file>

<file path=ppt/media/image-3-4.png>
</file>

<file path=ppt/media/image-3-5.svg>
</file>

<file path=ppt/media/image-4-1.png>
</file>

<file path=ppt/media/image-5-1.png>
</file>

<file path=ppt/media/image-6-1.png>
</file>

<file path=ppt/media/image-7-1.png>
</file>

<file path=ppt/media/image-7-2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Flutter Fundamentals: Mastering Widgets and State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Unlocking the power of Flutter development through a deep dive into widgets and managing dynamic state.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4029"/>
            <a:ext cx="102305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Stateless vs. Stateful: Key Differences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66436"/>
            <a:ext cx="13042821" cy="1981438"/>
          </a:xfrm>
          <a:prstGeom prst="roundRect">
            <a:avLst>
              <a:gd name="adj" fmla="val 480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1974056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9653" y="211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State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75077" y="2117765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Immutable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716691" y="2117765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Mutable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2624376"/>
            <a:ext cx="13026271" cy="6579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9653" y="2768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Changes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75077" y="2768084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Cannot change after build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716691" y="2768084"/>
            <a:ext cx="3884176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Can change via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setState()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3282315"/>
            <a:ext cx="13026271" cy="6579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29653" y="34260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Rebuilds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375077" y="3426023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Only when parent changes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716691" y="3426023"/>
            <a:ext cx="3884176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When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setState()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is called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4288036"/>
            <a:ext cx="5431155" cy="582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Understanding </a:t>
            </a:r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setState()</a:t>
            </a:r>
            <a:endParaRPr lang="en-US" sz="3550" dirty="0"/>
          </a:p>
        </p:txBody>
      </p:sp>
      <p:sp>
        <p:nvSpPr>
          <p:cNvPr id="17" name="Text 15"/>
          <p:cNvSpPr/>
          <p:nvPr/>
        </p:nvSpPr>
        <p:spPr>
          <a:xfrm>
            <a:off x="793790" y="52104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Critical Method: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Notifies Flutter framework of internal state changes.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5828467"/>
            <a:ext cx="13042821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Triggers Rebuild: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Forces the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build()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method to run again, updating the UI.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6454140"/>
            <a:ext cx="13042821" cy="971431"/>
          </a:xfrm>
          <a:prstGeom prst="roundRect">
            <a:avLst>
              <a:gd name="adj" fmla="val 9807"/>
            </a:avLst>
          </a:prstGeom>
          <a:solidFill>
            <a:srgbClr val="252528"/>
          </a:solidFill>
          <a:ln/>
        </p:spPr>
      </p:sp>
      <p:pic>
        <p:nvPicPr>
          <p:cNvPr id="2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6798231"/>
            <a:ext cx="283488" cy="226814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1530906" y="6737628"/>
            <a:ext cx="12078891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Changing variables without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setState()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will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2F2F3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NOT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update the UI!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4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7457"/>
            <a:ext cx="5522357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Week 3 Objectives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73073" y="1628894"/>
            <a:ext cx="7597854" cy="1333619"/>
          </a:xfrm>
          <a:prstGeom prst="roundRect">
            <a:avLst>
              <a:gd name="adj" fmla="val 10970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42593" y="1628894"/>
            <a:ext cx="121920" cy="1333619"/>
          </a:xfrm>
          <a:prstGeom prst="roundRect">
            <a:avLst>
              <a:gd name="adj" fmla="val 76097"/>
            </a:avLst>
          </a:prstGeom>
          <a:solidFill>
            <a:srgbClr val="F2F2F3"/>
          </a:solidFill>
          <a:ln/>
        </p:spPr>
      </p:sp>
      <p:sp>
        <p:nvSpPr>
          <p:cNvPr id="6" name="Text 3"/>
          <p:cNvSpPr/>
          <p:nvPr/>
        </p:nvSpPr>
        <p:spPr>
          <a:xfrm>
            <a:off x="1115854" y="1880235"/>
            <a:ext cx="3828812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Understand the Widget Tree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115854" y="2357795"/>
            <a:ext cx="7003733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Grasp the hierarchical structure of Flutter UI components.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73073" y="3183374"/>
            <a:ext cx="7597854" cy="1333619"/>
          </a:xfrm>
          <a:prstGeom prst="roundRect">
            <a:avLst>
              <a:gd name="adj" fmla="val 10970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42593" y="3183374"/>
            <a:ext cx="121920" cy="1333619"/>
          </a:xfrm>
          <a:prstGeom prst="roundRect">
            <a:avLst>
              <a:gd name="adj" fmla="val 76097"/>
            </a:avLst>
          </a:prstGeom>
          <a:solidFill>
            <a:srgbClr val="F2F2F3"/>
          </a:solidFill>
          <a:ln/>
        </p:spPr>
      </p:sp>
      <p:sp>
        <p:nvSpPr>
          <p:cNvPr id="10" name="Text 7"/>
          <p:cNvSpPr/>
          <p:nvPr/>
        </p:nvSpPr>
        <p:spPr>
          <a:xfrm>
            <a:off x="1115854" y="3434715"/>
            <a:ext cx="3947517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Stateless vs. Stateful Widgets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115854" y="3912275"/>
            <a:ext cx="7003733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Differentiate between static and dynamic UI elements.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73073" y="4737854"/>
            <a:ext cx="7597854" cy="1333619"/>
          </a:xfrm>
          <a:prstGeom prst="roundRect">
            <a:avLst>
              <a:gd name="adj" fmla="val 10970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42593" y="4737854"/>
            <a:ext cx="121920" cy="1333619"/>
          </a:xfrm>
          <a:prstGeom prst="roundRect">
            <a:avLst>
              <a:gd name="adj" fmla="val 76097"/>
            </a:avLst>
          </a:prstGeom>
          <a:solidFill>
            <a:srgbClr val="F2F2F3"/>
          </a:solidFill>
          <a:ln/>
        </p:spPr>
      </p:sp>
      <p:sp>
        <p:nvSpPr>
          <p:cNvPr id="14" name="Text 11"/>
          <p:cNvSpPr/>
          <p:nvPr/>
        </p:nvSpPr>
        <p:spPr>
          <a:xfrm>
            <a:off x="1115854" y="4989195"/>
            <a:ext cx="3108722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Widget Class Structure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115854" y="5466755"/>
            <a:ext cx="7003733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Learn the basic blueprint for creating your own widgets.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773073" y="6292334"/>
            <a:ext cx="7597854" cy="1333619"/>
          </a:xfrm>
          <a:prstGeom prst="roundRect">
            <a:avLst>
              <a:gd name="adj" fmla="val 10970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742593" y="6292334"/>
            <a:ext cx="121920" cy="1333619"/>
          </a:xfrm>
          <a:prstGeom prst="roundRect">
            <a:avLst>
              <a:gd name="adj" fmla="val 76097"/>
            </a:avLst>
          </a:prstGeom>
          <a:solidFill>
            <a:srgbClr val="F2F2F3"/>
          </a:solidFill>
          <a:ln/>
        </p:spPr>
      </p:sp>
      <p:sp>
        <p:nvSpPr>
          <p:cNvPr id="18" name="Text 15"/>
          <p:cNvSpPr/>
          <p:nvPr/>
        </p:nvSpPr>
        <p:spPr>
          <a:xfrm>
            <a:off x="1115854" y="6543675"/>
            <a:ext cx="3845123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Implement Basic Interaction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115854" y="7021235"/>
            <a:ext cx="7003733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Bring your UI to life with simple state-driven interactions.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69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3425" y="576263"/>
            <a:ext cx="770215" cy="393859"/>
          </a:xfrm>
          <a:prstGeom prst="roundRect">
            <a:avLst>
              <a:gd name="adj" fmla="val 17877"/>
            </a:avLst>
          </a:prstGeom>
          <a:solidFill>
            <a:srgbClr val="252528"/>
          </a:solidFill>
          <a:ln/>
        </p:spPr>
      </p:sp>
      <p:sp>
        <p:nvSpPr>
          <p:cNvPr id="4" name="Text 1"/>
          <p:cNvSpPr/>
          <p:nvPr/>
        </p:nvSpPr>
        <p:spPr>
          <a:xfrm>
            <a:off x="859155" y="639127"/>
            <a:ext cx="518755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RECAP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733425" y="1053941"/>
            <a:ext cx="5685711" cy="654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Everything is a Widget</a:t>
            </a:r>
            <a:endParaRPr lang="en-US" sz="4100" dirty="0"/>
          </a:p>
        </p:txBody>
      </p:sp>
      <p:sp>
        <p:nvSpPr>
          <p:cNvPr id="6" name="Shape 3"/>
          <p:cNvSpPr/>
          <p:nvPr/>
        </p:nvSpPr>
        <p:spPr>
          <a:xfrm>
            <a:off x="733425" y="2023110"/>
            <a:ext cx="7677150" cy="1607820"/>
          </a:xfrm>
          <a:prstGeom prst="roundRect">
            <a:avLst>
              <a:gd name="adj" fmla="val 547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950595" y="2240280"/>
            <a:ext cx="628650" cy="628650"/>
          </a:xfrm>
          <a:prstGeom prst="roundRect">
            <a:avLst>
              <a:gd name="adj" fmla="val 14544000"/>
            </a:avLst>
          </a:prstGeom>
          <a:solidFill>
            <a:srgbClr val="F2F2F3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3474" y="2413159"/>
            <a:ext cx="282893" cy="28289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50595" y="3078480"/>
            <a:ext cx="724281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"Everything in Flutter is a Widget."</a:t>
            </a:r>
            <a:endParaRPr lang="en-US" sz="1650" dirty="0"/>
          </a:p>
        </p:txBody>
      </p:sp>
      <p:sp>
        <p:nvSpPr>
          <p:cNvPr id="10" name="Shape 6"/>
          <p:cNvSpPr/>
          <p:nvPr/>
        </p:nvSpPr>
        <p:spPr>
          <a:xfrm>
            <a:off x="733425" y="3840480"/>
            <a:ext cx="7677150" cy="1607820"/>
          </a:xfrm>
          <a:prstGeom prst="roundRect">
            <a:avLst>
              <a:gd name="adj" fmla="val 547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Shape 7"/>
          <p:cNvSpPr/>
          <p:nvPr/>
        </p:nvSpPr>
        <p:spPr>
          <a:xfrm>
            <a:off x="950595" y="4057650"/>
            <a:ext cx="628650" cy="628650"/>
          </a:xfrm>
          <a:prstGeom prst="roundRect">
            <a:avLst>
              <a:gd name="adj" fmla="val 14544000"/>
            </a:avLst>
          </a:prstGeom>
          <a:solidFill>
            <a:srgbClr val="F2F2F3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3474" y="4230529"/>
            <a:ext cx="282893" cy="282893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50595" y="4895850"/>
            <a:ext cx="724281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Widgets describe their view based on configuration and state.</a:t>
            </a:r>
            <a:endParaRPr lang="en-US" sz="1650" dirty="0"/>
          </a:p>
        </p:txBody>
      </p:sp>
      <p:sp>
        <p:nvSpPr>
          <p:cNvPr id="14" name="Text 9"/>
          <p:cNvSpPr/>
          <p:nvPr/>
        </p:nvSpPr>
        <p:spPr>
          <a:xfrm>
            <a:off x="733425" y="5893594"/>
            <a:ext cx="2217896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UI Controls</a:t>
            </a:r>
            <a:endParaRPr lang="en-US" sz="2050" dirty="0"/>
          </a:p>
        </p:txBody>
      </p:sp>
      <p:sp>
        <p:nvSpPr>
          <p:cNvPr id="15" name="Text 10"/>
          <p:cNvSpPr/>
          <p:nvPr/>
        </p:nvSpPr>
        <p:spPr>
          <a:xfrm>
            <a:off x="733425" y="6430566"/>
            <a:ext cx="2217896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Buttons</a:t>
            </a:r>
            <a:endParaRPr lang="en-US" sz="1650" dirty="0"/>
          </a:p>
        </p:txBody>
      </p:sp>
      <p:sp>
        <p:nvSpPr>
          <p:cNvPr id="16" name="Text 11"/>
          <p:cNvSpPr/>
          <p:nvPr/>
        </p:nvSpPr>
        <p:spPr>
          <a:xfrm>
            <a:off x="733425" y="6839188"/>
            <a:ext cx="2217896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Text Fields</a:t>
            </a:r>
            <a:endParaRPr lang="en-US" sz="1650" dirty="0"/>
          </a:p>
        </p:txBody>
      </p:sp>
      <p:sp>
        <p:nvSpPr>
          <p:cNvPr id="17" name="Text 12"/>
          <p:cNvSpPr/>
          <p:nvPr/>
        </p:nvSpPr>
        <p:spPr>
          <a:xfrm>
            <a:off x="733425" y="7247811"/>
            <a:ext cx="2217896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Icons</a:t>
            </a:r>
            <a:endParaRPr lang="en-US" sz="1650" dirty="0"/>
          </a:p>
        </p:txBody>
      </p:sp>
      <p:sp>
        <p:nvSpPr>
          <p:cNvPr id="18" name="Text 13"/>
          <p:cNvSpPr/>
          <p:nvPr/>
        </p:nvSpPr>
        <p:spPr>
          <a:xfrm>
            <a:off x="3470196" y="5893594"/>
            <a:ext cx="2217896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Layouts</a:t>
            </a:r>
            <a:endParaRPr lang="en-US" sz="2050" dirty="0"/>
          </a:p>
        </p:txBody>
      </p:sp>
      <p:sp>
        <p:nvSpPr>
          <p:cNvPr id="19" name="Text 14"/>
          <p:cNvSpPr/>
          <p:nvPr/>
        </p:nvSpPr>
        <p:spPr>
          <a:xfrm>
            <a:off x="3470196" y="6430566"/>
            <a:ext cx="2217896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Rows &amp; Columns</a:t>
            </a:r>
            <a:endParaRPr lang="en-US" sz="1650" dirty="0"/>
          </a:p>
        </p:txBody>
      </p:sp>
      <p:sp>
        <p:nvSpPr>
          <p:cNvPr id="20" name="Text 15"/>
          <p:cNvSpPr/>
          <p:nvPr/>
        </p:nvSpPr>
        <p:spPr>
          <a:xfrm>
            <a:off x="3470196" y="6839188"/>
            <a:ext cx="2217896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Padding</a:t>
            </a:r>
            <a:endParaRPr lang="en-US" sz="1650" dirty="0"/>
          </a:p>
        </p:txBody>
      </p:sp>
      <p:sp>
        <p:nvSpPr>
          <p:cNvPr id="21" name="Text 16"/>
          <p:cNvSpPr/>
          <p:nvPr/>
        </p:nvSpPr>
        <p:spPr>
          <a:xfrm>
            <a:off x="3470196" y="7247811"/>
            <a:ext cx="2217896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Containers</a:t>
            </a:r>
            <a:endParaRPr lang="en-US" sz="1650" dirty="0"/>
          </a:p>
        </p:txBody>
      </p:sp>
      <p:sp>
        <p:nvSpPr>
          <p:cNvPr id="22" name="Text 17"/>
          <p:cNvSpPr/>
          <p:nvPr/>
        </p:nvSpPr>
        <p:spPr>
          <a:xfrm>
            <a:off x="6206966" y="5893594"/>
            <a:ext cx="2217896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Styling</a:t>
            </a:r>
            <a:endParaRPr lang="en-US" sz="2050" dirty="0"/>
          </a:p>
        </p:txBody>
      </p:sp>
      <p:sp>
        <p:nvSpPr>
          <p:cNvPr id="23" name="Text 18"/>
          <p:cNvSpPr/>
          <p:nvPr/>
        </p:nvSpPr>
        <p:spPr>
          <a:xfrm>
            <a:off x="6206966" y="6430566"/>
            <a:ext cx="2217896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Themes</a:t>
            </a:r>
            <a:endParaRPr lang="en-US" sz="1650" dirty="0"/>
          </a:p>
        </p:txBody>
      </p:sp>
      <p:sp>
        <p:nvSpPr>
          <p:cNvPr id="24" name="Text 19"/>
          <p:cNvSpPr/>
          <p:nvPr/>
        </p:nvSpPr>
        <p:spPr>
          <a:xfrm>
            <a:off x="6206966" y="6839188"/>
            <a:ext cx="2217896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Colors</a:t>
            </a:r>
            <a:endParaRPr lang="en-US" sz="1650" dirty="0"/>
          </a:p>
        </p:txBody>
      </p:sp>
      <p:sp>
        <p:nvSpPr>
          <p:cNvPr id="25" name="Text 20"/>
          <p:cNvSpPr/>
          <p:nvPr/>
        </p:nvSpPr>
        <p:spPr>
          <a:xfrm>
            <a:off x="6206966" y="7247811"/>
            <a:ext cx="2217896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Fonts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8156" y="560546"/>
            <a:ext cx="6479024" cy="635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The Widget Tree Structure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198156" y="1501140"/>
            <a:ext cx="203359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198156" y="1823918"/>
            <a:ext cx="7720489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6" name="Text 3"/>
          <p:cNvSpPr/>
          <p:nvPr/>
        </p:nvSpPr>
        <p:spPr>
          <a:xfrm>
            <a:off x="6198156" y="1971318"/>
            <a:ext cx="2542222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Hierarchical UI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198156" y="2410897"/>
            <a:ext cx="7720489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Flutter builds UIs by composing widgets into a nested tree structure.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198156" y="3092053"/>
            <a:ext cx="203359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198156" y="3414832"/>
            <a:ext cx="7720489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10" name="Text 7"/>
          <p:cNvSpPr/>
          <p:nvPr/>
        </p:nvSpPr>
        <p:spPr>
          <a:xfrm>
            <a:off x="6198156" y="3562231"/>
            <a:ext cx="2542222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Parent Widget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6198156" y="4001810"/>
            <a:ext cx="7720489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container holding other widgets as its children.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198156" y="4682966"/>
            <a:ext cx="203359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198156" y="5005745"/>
            <a:ext cx="7720489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14" name="Text 11"/>
          <p:cNvSpPr/>
          <p:nvPr/>
        </p:nvSpPr>
        <p:spPr>
          <a:xfrm>
            <a:off x="6198156" y="5153144"/>
            <a:ext cx="2542222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Child Widget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198156" y="5592723"/>
            <a:ext cx="7720489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widget nested within another parent widget.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198156" y="6273879"/>
            <a:ext cx="203359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198156" y="6596658"/>
            <a:ext cx="7720489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18" name="Text 15"/>
          <p:cNvSpPr/>
          <p:nvPr/>
        </p:nvSpPr>
        <p:spPr>
          <a:xfrm>
            <a:off x="6198156" y="6744057"/>
            <a:ext cx="2542222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Root Widget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6198156" y="7183636"/>
            <a:ext cx="7720489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top-level widget, typically starting at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main()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14262"/>
            <a:ext cx="75482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Two Main Types of Widgets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63203"/>
            <a:ext cx="7556421" cy="2771061"/>
          </a:xfrm>
          <a:prstGeom prst="roundRect">
            <a:avLst>
              <a:gd name="adj" fmla="val 343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70823"/>
            <a:ext cx="7541181" cy="1377910"/>
          </a:xfrm>
          <a:prstGeom prst="roundRect">
            <a:avLst>
              <a:gd name="adj" fmla="val 6914"/>
            </a:avLst>
          </a:prstGeom>
          <a:solidFill>
            <a:srgbClr val="3D3D42"/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299763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Stateless Widgets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6514624" y="355901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Static, unchangeable once built.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4148733"/>
            <a:ext cx="7541181" cy="1377910"/>
          </a:xfrm>
          <a:prstGeom prst="rect">
            <a:avLst/>
          </a:prstGeom>
          <a:solidFill>
            <a:srgbClr val="3D3D42"/>
          </a:solidFill>
          <a:ln/>
        </p:spPr>
      </p:sp>
      <p:sp>
        <p:nvSpPr>
          <p:cNvPr id="9" name="Shape 6"/>
          <p:cNvSpPr/>
          <p:nvPr/>
        </p:nvSpPr>
        <p:spPr>
          <a:xfrm>
            <a:off x="6287810" y="4148733"/>
            <a:ext cx="7541181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10" name="Text 7"/>
          <p:cNvSpPr/>
          <p:nvPr/>
        </p:nvSpPr>
        <p:spPr>
          <a:xfrm>
            <a:off x="6514624" y="437554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Stateful Widgets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6514624" y="493692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Dynamic, can change during runtime.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578941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Understanding these categories is crucial for effective UI development in Flutter.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2794" y="532448"/>
            <a:ext cx="6573441" cy="6038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What is a Stateless Widget?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62794" y="1716167"/>
            <a:ext cx="3798927" cy="1742956"/>
          </a:xfrm>
          <a:prstGeom prst="roundRect">
            <a:avLst>
              <a:gd name="adj" fmla="val 6296"/>
            </a:avLst>
          </a:prstGeom>
          <a:solidFill>
            <a:srgbClr val="050505"/>
          </a:solidFill>
          <a:ln/>
        </p:spPr>
      </p:sp>
      <p:sp>
        <p:nvSpPr>
          <p:cNvPr id="5" name="Shape 2"/>
          <p:cNvSpPr/>
          <p:nvPr/>
        </p:nvSpPr>
        <p:spPr>
          <a:xfrm>
            <a:off x="6162794" y="1693307"/>
            <a:ext cx="3798927" cy="91440"/>
          </a:xfrm>
          <a:prstGeom prst="roundRect">
            <a:avLst>
              <a:gd name="adj" fmla="val 88777"/>
            </a:avLst>
          </a:prstGeom>
          <a:solidFill>
            <a:srgbClr val="F2F2F3"/>
          </a:solidFill>
          <a:ln/>
        </p:spPr>
      </p:sp>
      <p:sp>
        <p:nvSpPr>
          <p:cNvPr id="6" name="Shape 3"/>
          <p:cNvSpPr/>
          <p:nvPr/>
        </p:nvSpPr>
        <p:spPr>
          <a:xfrm>
            <a:off x="7772281" y="1426250"/>
            <a:ext cx="579834" cy="579834"/>
          </a:xfrm>
          <a:prstGeom prst="roundRect">
            <a:avLst>
              <a:gd name="adj" fmla="val 157700"/>
            </a:avLst>
          </a:prstGeom>
          <a:solidFill>
            <a:srgbClr val="F2F2F3"/>
          </a:solidFill>
          <a:ln/>
        </p:spPr>
      </p:sp>
      <p:sp>
        <p:nvSpPr>
          <p:cNvPr id="7" name="Text 4"/>
          <p:cNvSpPr/>
          <p:nvPr/>
        </p:nvSpPr>
        <p:spPr>
          <a:xfrm>
            <a:off x="7946231" y="1571149"/>
            <a:ext cx="23193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378893" y="2199323"/>
            <a:ext cx="2415897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No Mutable State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378893" y="2617232"/>
            <a:ext cx="3366730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Does not require internal state changes.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0154960" y="1716167"/>
            <a:ext cx="3799046" cy="1742956"/>
          </a:xfrm>
          <a:prstGeom prst="roundRect">
            <a:avLst>
              <a:gd name="adj" fmla="val 6296"/>
            </a:avLst>
          </a:prstGeom>
          <a:solidFill>
            <a:srgbClr val="050505"/>
          </a:solidFill>
          <a:ln/>
        </p:spPr>
      </p:sp>
      <p:sp>
        <p:nvSpPr>
          <p:cNvPr id="11" name="Shape 8"/>
          <p:cNvSpPr/>
          <p:nvPr/>
        </p:nvSpPr>
        <p:spPr>
          <a:xfrm>
            <a:off x="10154960" y="1693307"/>
            <a:ext cx="3799046" cy="91440"/>
          </a:xfrm>
          <a:prstGeom prst="roundRect">
            <a:avLst>
              <a:gd name="adj" fmla="val 88777"/>
            </a:avLst>
          </a:prstGeom>
          <a:solidFill>
            <a:srgbClr val="F2F2F3"/>
          </a:solidFill>
          <a:ln/>
        </p:spPr>
      </p:sp>
      <p:sp>
        <p:nvSpPr>
          <p:cNvPr id="12" name="Shape 9"/>
          <p:cNvSpPr/>
          <p:nvPr/>
        </p:nvSpPr>
        <p:spPr>
          <a:xfrm>
            <a:off x="11764566" y="1426250"/>
            <a:ext cx="579834" cy="579834"/>
          </a:xfrm>
          <a:prstGeom prst="roundRect">
            <a:avLst>
              <a:gd name="adj" fmla="val 157700"/>
            </a:avLst>
          </a:prstGeom>
          <a:solidFill>
            <a:srgbClr val="F2F2F3"/>
          </a:solidFill>
          <a:ln/>
        </p:spPr>
      </p:sp>
      <p:sp>
        <p:nvSpPr>
          <p:cNvPr id="13" name="Text 10"/>
          <p:cNvSpPr/>
          <p:nvPr/>
        </p:nvSpPr>
        <p:spPr>
          <a:xfrm>
            <a:off x="11938516" y="1571149"/>
            <a:ext cx="23193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10371058" y="2199323"/>
            <a:ext cx="2415897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Immutable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0371058" y="2617232"/>
            <a:ext cx="3366849" cy="625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Properties are 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final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; cannot change after creation.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6162794" y="3942278"/>
            <a:ext cx="7791212" cy="1433870"/>
          </a:xfrm>
          <a:prstGeom prst="roundRect">
            <a:avLst>
              <a:gd name="adj" fmla="val 7653"/>
            </a:avLst>
          </a:prstGeom>
          <a:solidFill>
            <a:srgbClr val="050505"/>
          </a:solidFill>
          <a:ln/>
        </p:spPr>
      </p:sp>
      <p:sp>
        <p:nvSpPr>
          <p:cNvPr id="17" name="Shape 14"/>
          <p:cNvSpPr/>
          <p:nvPr/>
        </p:nvSpPr>
        <p:spPr>
          <a:xfrm>
            <a:off x="6162794" y="3919418"/>
            <a:ext cx="7791212" cy="91440"/>
          </a:xfrm>
          <a:prstGeom prst="roundRect">
            <a:avLst>
              <a:gd name="adj" fmla="val 88777"/>
            </a:avLst>
          </a:prstGeom>
          <a:solidFill>
            <a:srgbClr val="F2F2F3"/>
          </a:solidFill>
          <a:ln/>
        </p:spPr>
      </p:sp>
      <p:sp>
        <p:nvSpPr>
          <p:cNvPr id="18" name="Shape 15"/>
          <p:cNvSpPr/>
          <p:nvPr/>
        </p:nvSpPr>
        <p:spPr>
          <a:xfrm>
            <a:off x="9768483" y="3652361"/>
            <a:ext cx="579834" cy="579834"/>
          </a:xfrm>
          <a:prstGeom prst="roundRect">
            <a:avLst>
              <a:gd name="adj" fmla="val 157700"/>
            </a:avLst>
          </a:prstGeom>
          <a:solidFill>
            <a:srgbClr val="F2F2F3"/>
          </a:solidFill>
          <a:ln/>
        </p:spPr>
      </p:sp>
      <p:sp>
        <p:nvSpPr>
          <p:cNvPr id="19" name="Text 16"/>
          <p:cNvSpPr/>
          <p:nvPr/>
        </p:nvSpPr>
        <p:spPr>
          <a:xfrm>
            <a:off x="9942433" y="3797260"/>
            <a:ext cx="23193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6378893" y="4425434"/>
            <a:ext cx="2415897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Single Build</a:t>
            </a:r>
            <a:endParaRPr lang="en-US" sz="1900" dirty="0"/>
          </a:p>
        </p:txBody>
      </p:sp>
      <p:sp>
        <p:nvSpPr>
          <p:cNvPr id="21" name="Text 18"/>
          <p:cNvSpPr/>
          <p:nvPr/>
        </p:nvSpPr>
        <p:spPr>
          <a:xfrm>
            <a:off x="6378893" y="4843343"/>
            <a:ext cx="735901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build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method is called only once.</a:t>
            </a:r>
            <a:endParaRPr lang="en-US" sz="1500" dirty="0"/>
          </a:p>
        </p:txBody>
      </p:sp>
      <p:sp>
        <p:nvSpPr>
          <p:cNvPr id="22" name="Text 19"/>
          <p:cNvSpPr/>
          <p:nvPr/>
        </p:nvSpPr>
        <p:spPr>
          <a:xfrm>
            <a:off x="6162794" y="5666065"/>
            <a:ext cx="2415897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Use Cases:</a:t>
            </a:r>
            <a:endParaRPr lang="en-US" sz="1900" dirty="0"/>
          </a:p>
        </p:txBody>
      </p:sp>
      <p:sp>
        <p:nvSpPr>
          <p:cNvPr id="23" name="Text 20"/>
          <p:cNvSpPr/>
          <p:nvPr/>
        </p:nvSpPr>
        <p:spPr>
          <a:xfrm>
            <a:off x="6162794" y="6257925"/>
            <a:ext cx="7791212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Icons</a:t>
            </a:r>
            <a:endParaRPr lang="en-US" sz="1500" dirty="0"/>
          </a:p>
        </p:txBody>
      </p:sp>
      <p:sp>
        <p:nvSpPr>
          <p:cNvPr id="24" name="Text 21"/>
          <p:cNvSpPr/>
          <p:nvPr/>
        </p:nvSpPr>
        <p:spPr>
          <a:xfrm>
            <a:off x="6162794" y="6634639"/>
            <a:ext cx="7791212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Text Labels</a:t>
            </a:r>
            <a:endParaRPr lang="en-US" sz="1500" dirty="0"/>
          </a:p>
        </p:txBody>
      </p:sp>
      <p:sp>
        <p:nvSpPr>
          <p:cNvPr id="25" name="Text 22"/>
          <p:cNvSpPr/>
          <p:nvPr/>
        </p:nvSpPr>
        <p:spPr>
          <a:xfrm>
            <a:off x="6162794" y="7011352"/>
            <a:ext cx="7791212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Static Images</a:t>
            </a:r>
            <a:endParaRPr lang="en-US" sz="1500" dirty="0"/>
          </a:p>
        </p:txBody>
      </p:sp>
      <p:sp>
        <p:nvSpPr>
          <p:cNvPr id="26" name="Text 23"/>
          <p:cNvSpPr/>
          <p:nvPr/>
        </p:nvSpPr>
        <p:spPr>
          <a:xfrm>
            <a:off x="6162794" y="7388066"/>
            <a:ext cx="7791212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Fixed UI elements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3413"/>
            <a:ext cx="71994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Stateless Widget Example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682353"/>
            <a:ext cx="7556421" cy="4694873"/>
          </a:xfrm>
          <a:prstGeom prst="roundRect">
            <a:avLst>
              <a:gd name="adj" fmla="val 2029"/>
            </a:avLst>
          </a:prstGeom>
          <a:solidFill>
            <a:srgbClr val="121212"/>
          </a:solidFill>
          <a:ln/>
        </p:spPr>
      </p:sp>
      <p:sp>
        <p:nvSpPr>
          <p:cNvPr id="5" name="Shape 2"/>
          <p:cNvSpPr/>
          <p:nvPr/>
        </p:nvSpPr>
        <p:spPr>
          <a:xfrm>
            <a:off x="6268879" y="1682353"/>
            <a:ext cx="7579043" cy="4694873"/>
          </a:xfrm>
          <a:prstGeom prst="roundRect">
            <a:avLst>
              <a:gd name="adj" fmla="val 725"/>
            </a:avLst>
          </a:prstGeom>
          <a:solidFill>
            <a:srgbClr val="121212"/>
          </a:solidFill>
          <a:ln/>
        </p:spPr>
      </p:sp>
      <p:sp>
        <p:nvSpPr>
          <p:cNvPr id="6" name="Text 3"/>
          <p:cNvSpPr/>
          <p:nvPr/>
        </p:nvSpPr>
        <p:spPr>
          <a:xfrm>
            <a:off x="6495693" y="1852374"/>
            <a:ext cx="7125414" cy="4354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21212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import 'package:flutter/material.dart';
class MyStatelessWidget extends StatelessWidget {
  @override
  Widget build(BuildContext context) {
    return Container(
      color: Colors.blue,
      child: Text('I am Stateless'),
    );
  }
}
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6632377"/>
            <a:ext cx="7556421" cy="963811"/>
          </a:xfrm>
          <a:prstGeom prst="roundRect">
            <a:avLst>
              <a:gd name="adj" fmla="val 9884"/>
            </a:avLst>
          </a:prstGeom>
          <a:solidFill>
            <a:srgbClr val="252528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004" y="6976467"/>
            <a:ext cx="283488" cy="22681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017306" y="6915864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simple widget demonstrates an unchangeable UI element.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522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5192" y="459700"/>
            <a:ext cx="5399842" cy="522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What is a Stateful Widget?</a:t>
            </a:r>
            <a:endParaRPr lang="en-US" sz="3250" dirty="0"/>
          </a:p>
        </p:txBody>
      </p:sp>
      <p:sp>
        <p:nvSpPr>
          <p:cNvPr id="4" name="Shape 1"/>
          <p:cNvSpPr/>
          <p:nvPr/>
        </p:nvSpPr>
        <p:spPr>
          <a:xfrm>
            <a:off x="585192" y="1232892"/>
            <a:ext cx="7973616" cy="1008817"/>
          </a:xfrm>
          <a:prstGeom prst="roundRect">
            <a:avLst>
              <a:gd name="adj" fmla="val 10877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62332" y="1232892"/>
            <a:ext cx="91440" cy="1008817"/>
          </a:xfrm>
          <a:prstGeom prst="roundRect">
            <a:avLst>
              <a:gd name="adj" fmla="val 76797"/>
            </a:avLst>
          </a:prstGeom>
          <a:solidFill>
            <a:srgbClr val="F2F2F3"/>
          </a:solidFill>
          <a:ln/>
        </p:spPr>
      </p:sp>
      <p:sp>
        <p:nvSpPr>
          <p:cNvPr id="6" name="Text 3"/>
          <p:cNvSpPr/>
          <p:nvPr/>
        </p:nvSpPr>
        <p:spPr>
          <a:xfrm>
            <a:off x="843796" y="1422916"/>
            <a:ext cx="2089904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Mutable State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43796" y="1784271"/>
            <a:ext cx="7524988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Possesses internal state that can change.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585192" y="2408873"/>
            <a:ext cx="7973616" cy="1008817"/>
          </a:xfrm>
          <a:prstGeom prst="roundRect">
            <a:avLst>
              <a:gd name="adj" fmla="val 10877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62332" y="2408873"/>
            <a:ext cx="91440" cy="1008817"/>
          </a:xfrm>
          <a:prstGeom prst="roundRect">
            <a:avLst>
              <a:gd name="adj" fmla="val 76797"/>
            </a:avLst>
          </a:prstGeom>
          <a:solidFill>
            <a:srgbClr val="F2F2F3"/>
          </a:solidFill>
          <a:ln/>
        </p:spPr>
      </p:sp>
      <p:sp>
        <p:nvSpPr>
          <p:cNvPr id="10" name="Text 7"/>
          <p:cNvSpPr/>
          <p:nvPr/>
        </p:nvSpPr>
        <p:spPr>
          <a:xfrm>
            <a:off x="843796" y="2598896"/>
            <a:ext cx="2089904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Dynamic Changes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43796" y="2960251"/>
            <a:ext cx="7524988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Can update during the widget's lifecycle.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585192" y="3584853"/>
            <a:ext cx="7973616" cy="1016437"/>
          </a:xfrm>
          <a:prstGeom prst="roundRect">
            <a:avLst>
              <a:gd name="adj" fmla="val 10795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562332" y="3584853"/>
            <a:ext cx="91440" cy="1016437"/>
          </a:xfrm>
          <a:prstGeom prst="roundRect">
            <a:avLst>
              <a:gd name="adj" fmla="val 76797"/>
            </a:avLst>
          </a:prstGeom>
          <a:solidFill>
            <a:srgbClr val="F2F2F3"/>
          </a:solidFill>
          <a:ln/>
        </p:spPr>
      </p:sp>
      <p:sp>
        <p:nvSpPr>
          <p:cNvPr id="14" name="Text 11"/>
          <p:cNvSpPr/>
          <p:nvPr/>
        </p:nvSpPr>
        <p:spPr>
          <a:xfrm>
            <a:off x="843796" y="3774877"/>
            <a:ext cx="2089904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State Object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43796" y="4136231"/>
            <a:ext cx="7524988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Maintains a separate 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State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object for mutable data.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585192" y="4768453"/>
            <a:ext cx="7973616" cy="1016437"/>
          </a:xfrm>
          <a:prstGeom prst="roundRect">
            <a:avLst>
              <a:gd name="adj" fmla="val 10795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562332" y="4768453"/>
            <a:ext cx="91440" cy="1016437"/>
          </a:xfrm>
          <a:prstGeom prst="roundRect">
            <a:avLst>
              <a:gd name="adj" fmla="val 76797"/>
            </a:avLst>
          </a:prstGeom>
          <a:solidFill>
            <a:srgbClr val="F2F2F3"/>
          </a:solidFill>
          <a:ln/>
        </p:spPr>
      </p:sp>
      <p:sp>
        <p:nvSpPr>
          <p:cNvPr id="18" name="Text 15"/>
          <p:cNvSpPr/>
          <p:nvPr/>
        </p:nvSpPr>
        <p:spPr>
          <a:xfrm>
            <a:off x="843796" y="4958477"/>
            <a:ext cx="2089904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Rebuilds on Update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43796" y="5319832"/>
            <a:ext cx="7524988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Triggers UI rebuild when 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setState()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is called.</a:t>
            </a:r>
            <a:endParaRPr lang="en-US" sz="1300" dirty="0"/>
          </a:p>
        </p:txBody>
      </p:sp>
      <p:sp>
        <p:nvSpPr>
          <p:cNvPr id="20" name="Text 17"/>
          <p:cNvSpPr/>
          <p:nvPr/>
        </p:nvSpPr>
        <p:spPr>
          <a:xfrm>
            <a:off x="585192" y="6035635"/>
            <a:ext cx="2089904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Use Cases: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85192" y="6547485"/>
            <a:ext cx="7973616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Checkboxes</a:t>
            </a:r>
            <a:endParaRPr lang="en-US" sz="1300" dirty="0"/>
          </a:p>
        </p:txBody>
      </p:sp>
      <p:sp>
        <p:nvSpPr>
          <p:cNvPr id="22" name="Text 19"/>
          <p:cNvSpPr/>
          <p:nvPr/>
        </p:nvSpPr>
        <p:spPr>
          <a:xfrm>
            <a:off x="585192" y="6873359"/>
            <a:ext cx="7973616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Form Inputs</a:t>
            </a:r>
            <a:endParaRPr lang="en-US" sz="1300" dirty="0"/>
          </a:p>
        </p:txBody>
      </p:sp>
      <p:sp>
        <p:nvSpPr>
          <p:cNvPr id="23" name="Text 20"/>
          <p:cNvSpPr/>
          <p:nvPr/>
        </p:nvSpPr>
        <p:spPr>
          <a:xfrm>
            <a:off x="585192" y="7199233"/>
            <a:ext cx="7973616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Sliders &amp; Counters</a:t>
            </a:r>
            <a:endParaRPr lang="en-US" sz="1300" dirty="0"/>
          </a:p>
        </p:txBody>
      </p:sp>
      <p:sp>
        <p:nvSpPr>
          <p:cNvPr id="24" name="Text 21"/>
          <p:cNvSpPr/>
          <p:nvPr/>
        </p:nvSpPr>
        <p:spPr>
          <a:xfrm>
            <a:off x="585192" y="7525107"/>
            <a:ext cx="7973616" cy="267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Interactive elements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589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4937" y="1938933"/>
            <a:ext cx="3817858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Stateful Widget Example</a:t>
            </a:r>
            <a:endParaRPr lang="en-US" sz="2500" dirty="0"/>
          </a:p>
        </p:txBody>
      </p:sp>
      <p:sp>
        <p:nvSpPr>
          <p:cNvPr id="4" name="Shape 1"/>
          <p:cNvSpPr/>
          <p:nvPr/>
        </p:nvSpPr>
        <p:spPr>
          <a:xfrm>
            <a:off x="444937" y="2526863"/>
            <a:ext cx="13740527" cy="4664393"/>
          </a:xfrm>
          <a:prstGeom prst="roundRect">
            <a:avLst>
              <a:gd name="adj" fmla="val 1145"/>
            </a:avLst>
          </a:prstGeom>
          <a:solidFill>
            <a:srgbClr val="121212"/>
          </a:solidFill>
          <a:ln/>
        </p:spPr>
      </p:sp>
      <p:sp>
        <p:nvSpPr>
          <p:cNvPr id="5" name="Shape 2"/>
          <p:cNvSpPr/>
          <p:nvPr/>
        </p:nvSpPr>
        <p:spPr>
          <a:xfrm>
            <a:off x="438626" y="2526863"/>
            <a:ext cx="13753148" cy="4664393"/>
          </a:xfrm>
          <a:prstGeom prst="roundRect">
            <a:avLst>
              <a:gd name="adj" fmla="val 409"/>
            </a:avLst>
          </a:prstGeom>
          <a:solidFill>
            <a:srgbClr val="121212"/>
          </a:solidFill>
          <a:ln/>
        </p:spPr>
      </p:sp>
      <p:sp>
        <p:nvSpPr>
          <p:cNvPr id="6" name="Text 3"/>
          <p:cNvSpPr/>
          <p:nvPr/>
        </p:nvSpPr>
        <p:spPr>
          <a:xfrm>
            <a:off x="565666" y="2622113"/>
            <a:ext cx="13499068" cy="447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highlight>
                  <a:srgbClr val="121212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class MyStatefulWidget extends StatefulWidget {
  @override
  _MyStatefulWidgetState createState() =&gt; _MyStatefulWidgetState();
}
class _MyStatefulWidgetState extends State&lt;MyStatefulWidget&gt; {
  int count = 0;
  @override
  Widget build(BuildContext context) {
    return ElevatedButton(
      onPressed: () {
        // setState triggers the UI update
        setState(() {
          count++;
        });
      },
      child: Text("Count: $count")
    );
  }
}
</a:t>
            </a:r>
            <a:endParaRPr lang="en-US" sz="1000" dirty="0"/>
          </a:p>
        </p:txBody>
      </p:sp>
      <p:sp>
        <p:nvSpPr>
          <p:cNvPr id="7" name="Shape 4"/>
          <p:cNvSpPr/>
          <p:nvPr/>
        </p:nvSpPr>
        <p:spPr>
          <a:xfrm>
            <a:off x="444937" y="7334250"/>
            <a:ext cx="13740527" cy="547568"/>
          </a:xfrm>
          <a:prstGeom prst="roundRect">
            <a:avLst>
              <a:gd name="adj" fmla="val 9753"/>
            </a:avLst>
          </a:prstGeom>
          <a:solidFill>
            <a:srgbClr val="252528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976" y="7518916"/>
            <a:ext cx="158829" cy="12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57845" y="7492960"/>
            <a:ext cx="13200578" cy="210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F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counter example illustrates dynamic UI updates with 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FFFF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setState()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F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2026-01-02T10:55:12Z</dcterms:created>
  <dcterms:modified xsi:type="dcterms:W3CDTF">2026-01-02T10:55:12Z</dcterms:modified>
</cp:coreProperties>
</file>